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82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 autoAdjust="0"/>
    <p:restoredTop sz="96231" autoAdjust="0"/>
  </p:normalViewPr>
  <p:slideViewPr>
    <p:cSldViewPr snapToGrid="0">
      <p:cViewPr varScale="1">
        <p:scale>
          <a:sx n="115" d="100"/>
          <a:sy n="115" d="100"/>
        </p:scale>
        <p:origin x="2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31.03.21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17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17.emf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>
            <a:extLst>
              <a:ext uri="{FF2B5EF4-FFF2-40B4-BE49-F238E27FC236}">
                <a16:creationId xmlns:a16="http://schemas.microsoft.com/office/drawing/2014/main" id="{5D2E9655-FE37-A743-8155-57BD8B30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20" y="6366103"/>
            <a:ext cx="848906" cy="35127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1FD1FA6B-FC4E-2743-9FB9-954A85A3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42" y="4073410"/>
            <a:ext cx="848906" cy="35127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8691CF6-A674-394D-86FF-AA183709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79" y="5129832"/>
            <a:ext cx="848906" cy="351271"/>
          </a:xfrm>
          <a:prstGeom prst="rect">
            <a:avLst/>
          </a:prstGeom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441182" y="659004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20" y="6636803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3" idx="3"/>
          </p:cNvCxnSpPr>
          <p:nvPr/>
        </p:nvCxnSpPr>
        <p:spPr>
          <a:xfrm>
            <a:off x="1455082" y="6752044"/>
            <a:ext cx="740288" cy="6817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33620" y="632188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game movement event v1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38361" y="728855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Player-22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98" y="7335313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3" idx="3"/>
          </p:cNvCxnSpPr>
          <p:nvPr/>
        </p:nvCxnSpPr>
        <p:spPr>
          <a:xfrm flipV="1">
            <a:off x="1452261" y="6820223"/>
            <a:ext cx="743109" cy="63033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767625" y="6683833"/>
            <a:ext cx="81862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Avro to JSON transform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156797" y="640808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raw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games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>
            <a:off x="5917620" y="6843883"/>
            <a:ext cx="850005" cy="195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 flipV="1">
            <a:off x="7586250" y="6840086"/>
            <a:ext cx="300547" cy="574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733731" y="2340115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Players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08442" y="2350626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 flipV="1">
            <a:off x="1398100" y="2512626"/>
            <a:ext cx="810342" cy="151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3109272" y="2436528"/>
            <a:ext cx="368579" cy="7609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26" idx="1"/>
            <a:endCxn id="294" idx="1"/>
          </p:cNvCxnSpPr>
          <p:nvPr/>
        </p:nvCxnSpPr>
        <p:spPr>
          <a:xfrm>
            <a:off x="4341851" y="2436528"/>
            <a:ext cx="7845477" cy="23755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44497" y="6143708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Ball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35" y="6190467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458397" y="6305708"/>
            <a:ext cx="838625" cy="5227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43901" y="696889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71981" y="6677024"/>
            <a:ext cx="1066283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raw to game movement event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2781925" y="6839024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538264" y="6839024"/>
            <a:ext cx="335356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3747851" y="2004528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09637" y="5026933"/>
            <a:ext cx="1651540" cy="2757557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Football Tracking System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09636" y="1911897"/>
            <a:ext cx="1663427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Players System</a:t>
            </a:r>
            <a:endParaRPr lang="en-US" sz="1100" dirty="0"/>
          </a:p>
        </p:txBody>
      </p:sp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08" y="417648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0860EB5-1610-8E4B-9123-287DF25A234C}"/>
              </a:ext>
            </a:extLst>
          </p:cNvPr>
          <p:cNvSpPr/>
          <p:nvPr/>
        </p:nvSpPr>
        <p:spPr>
          <a:xfrm>
            <a:off x="2313724" y="546551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Listener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503AF72-46E1-B249-9A32-12F5AED9497C}"/>
              </a:ext>
            </a:extLst>
          </p:cNvPr>
          <p:cNvCxnSpPr>
            <a:cxnSpLocks/>
            <a:stCxn id="156" idx="3"/>
            <a:endCxn id="69" idx="0"/>
          </p:cNvCxnSpPr>
          <p:nvPr/>
        </p:nvCxnSpPr>
        <p:spPr>
          <a:xfrm flipV="1">
            <a:off x="1462542" y="5621980"/>
            <a:ext cx="673467" cy="529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0A03C28-C39E-FE4C-96F6-7ABD9AB8F62F}"/>
              </a:ext>
            </a:extLst>
          </p:cNvPr>
          <p:cNvCxnSpPr>
            <a:cxnSpLocks/>
            <a:stCxn id="131" idx="3"/>
            <a:endCxn id="139" idx="3"/>
          </p:cNvCxnSpPr>
          <p:nvPr/>
        </p:nvCxnSpPr>
        <p:spPr>
          <a:xfrm>
            <a:off x="3214554" y="5627519"/>
            <a:ext cx="318242" cy="707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62F30-8619-1444-B625-6AEB683FB75B}"/>
              </a:ext>
            </a:extLst>
          </p:cNvPr>
          <p:cNvSpPr txBox="1"/>
          <p:nvPr/>
        </p:nvSpPr>
        <p:spPr>
          <a:xfrm>
            <a:off x="477193" y="5864628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60313C13-8CC6-0641-8619-E17856E671CE}"/>
              </a:ext>
            </a:extLst>
          </p:cNvPr>
          <p:cNvSpPr/>
          <p:nvPr/>
        </p:nvSpPr>
        <p:spPr>
          <a:xfrm rot="5400000">
            <a:off x="3802796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lineupv1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7C711AE-1019-FF44-847F-5B2EAA2141F9}"/>
              </a:ext>
            </a:extLst>
          </p:cNvPr>
          <p:cNvSpPr/>
          <p:nvPr/>
        </p:nvSpPr>
        <p:spPr>
          <a:xfrm>
            <a:off x="209636" y="3401702"/>
            <a:ext cx="1663427" cy="1410262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 &amp; Venue System</a:t>
            </a:r>
            <a:endParaRPr lang="en-US" sz="1100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3F88BB3-4A85-2544-8A81-7D1F8937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95" y="3415181"/>
            <a:ext cx="848906" cy="3512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D02B5DC-3808-1F44-809B-4B42B197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42" y="1925044"/>
            <a:ext cx="848906" cy="351271"/>
          </a:xfrm>
          <a:prstGeom prst="rect">
            <a:avLst/>
          </a:prstGeom>
        </p:spPr>
      </p:pic>
      <p:sp>
        <p:nvSpPr>
          <p:cNvPr id="156" name="AutoShape 4">
            <a:extLst>
              <a:ext uri="{FF2B5EF4-FFF2-40B4-BE49-F238E27FC236}">
                <a16:creationId xmlns:a16="http://schemas.microsoft.com/office/drawing/2014/main" id="{C2D7A2AF-B58D-514B-A7CE-D30F5E389E15}"/>
              </a:ext>
            </a:extLst>
          </p:cNvPr>
          <p:cNvSpPr>
            <a:spLocks/>
          </p:cNvSpPr>
          <p:nvPr/>
        </p:nvSpPr>
        <p:spPr bwMode="auto">
          <a:xfrm>
            <a:off x="448642" y="5465277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Lineup</a:t>
            </a:r>
          </a:p>
        </p:txBody>
      </p:sp>
      <p:sp>
        <p:nvSpPr>
          <p:cNvPr id="158" name="AutoShape 4">
            <a:extLst>
              <a:ext uri="{FF2B5EF4-FFF2-40B4-BE49-F238E27FC236}">
                <a16:creationId xmlns:a16="http://schemas.microsoft.com/office/drawing/2014/main" id="{956BCBE6-D320-6B45-9B1E-EE5D84364C32}"/>
              </a:ext>
            </a:extLst>
          </p:cNvPr>
          <p:cNvSpPr>
            <a:spLocks/>
          </p:cNvSpPr>
          <p:nvPr/>
        </p:nvSpPr>
        <p:spPr bwMode="auto">
          <a:xfrm>
            <a:off x="445142" y="4358531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Venue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9E433-C3E8-6348-B44F-F5B63C7B6621}"/>
              </a:ext>
            </a:extLst>
          </p:cNvPr>
          <p:cNvCxnSpPr>
            <a:cxnSpLocks/>
            <a:stCxn id="164" idx="1"/>
            <a:endCxn id="193" idx="2"/>
          </p:cNvCxnSpPr>
          <p:nvPr/>
        </p:nvCxnSpPr>
        <p:spPr>
          <a:xfrm flipH="1">
            <a:off x="1571917" y="4511448"/>
            <a:ext cx="564368" cy="1053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Can 160">
            <a:extLst>
              <a:ext uri="{FF2B5EF4-FFF2-40B4-BE49-F238E27FC236}">
                <a16:creationId xmlns:a16="http://schemas.microsoft.com/office/drawing/2014/main" id="{D1A6DFF7-6E52-0243-B31B-1DB040212737}"/>
              </a:ext>
            </a:extLst>
          </p:cNvPr>
          <p:cNvSpPr/>
          <p:nvPr/>
        </p:nvSpPr>
        <p:spPr>
          <a:xfrm rot="5400000">
            <a:off x="3764913" y="4087667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62" name="Picture 6" descr="hnliches Foto">
            <a:extLst>
              <a:ext uri="{FF2B5EF4-FFF2-40B4-BE49-F238E27FC236}">
                <a16:creationId xmlns:a16="http://schemas.microsoft.com/office/drawing/2014/main" id="{82637353-3DC9-A946-9372-C9D8B8A7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202" y="373398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2398C99-5D2C-EF4B-A753-ED8C19974BBE}"/>
              </a:ext>
            </a:extLst>
          </p:cNvPr>
          <p:cNvCxnSpPr>
            <a:cxnSpLocks/>
            <a:stCxn id="164" idx="3"/>
            <a:endCxn id="161" idx="3"/>
          </p:cNvCxnSpPr>
          <p:nvPr/>
        </p:nvCxnSpPr>
        <p:spPr>
          <a:xfrm>
            <a:off x="3037115" y="4511448"/>
            <a:ext cx="457798" cy="821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A4CDD7D0-D4E9-694D-BDDD-672CA0984BEA}"/>
              </a:ext>
            </a:extLst>
          </p:cNvPr>
          <p:cNvSpPr/>
          <p:nvPr/>
        </p:nvSpPr>
        <p:spPr>
          <a:xfrm>
            <a:off x="2136285" y="4349448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CDC</a:t>
            </a:r>
          </a:p>
        </p:txBody>
      </p:sp>
      <p:sp>
        <p:nvSpPr>
          <p:cNvPr id="170" name="AutoShape 4">
            <a:extLst>
              <a:ext uri="{FF2B5EF4-FFF2-40B4-BE49-F238E27FC236}">
                <a16:creationId xmlns:a16="http://schemas.microsoft.com/office/drawing/2014/main" id="{C81DD8DB-DD14-4148-9A4F-C5DCD164631D}"/>
              </a:ext>
            </a:extLst>
          </p:cNvPr>
          <p:cNvSpPr>
            <a:spLocks/>
          </p:cNvSpPr>
          <p:nvPr/>
        </p:nvSpPr>
        <p:spPr bwMode="auto">
          <a:xfrm>
            <a:off x="452752" y="3768602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Fixture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7BE560A6-8D20-0A49-9E20-D4037AD0D7EC}"/>
              </a:ext>
            </a:extLst>
          </p:cNvPr>
          <p:cNvSpPr/>
          <p:nvPr/>
        </p:nvSpPr>
        <p:spPr>
          <a:xfrm>
            <a:off x="939703" y="4412228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384581E3-523C-534E-9E1C-1995F4987F30}"/>
              </a:ext>
            </a:extLst>
          </p:cNvPr>
          <p:cNvSpPr/>
          <p:nvPr/>
        </p:nvSpPr>
        <p:spPr>
          <a:xfrm>
            <a:off x="947313" y="3814903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4" name="Can 173">
            <a:extLst>
              <a:ext uri="{FF2B5EF4-FFF2-40B4-BE49-F238E27FC236}">
                <a16:creationId xmlns:a16="http://schemas.microsoft.com/office/drawing/2014/main" id="{3324D8E4-F018-7846-BBAF-8BB846918BD5}"/>
              </a:ext>
            </a:extLst>
          </p:cNvPr>
          <p:cNvSpPr/>
          <p:nvPr/>
        </p:nvSpPr>
        <p:spPr>
          <a:xfrm>
            <a:off x="1063019" y="5541977"/>
            <a:ext cx="320639" cy="188355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FA4458DF-CB2D-CE4C-AFED-2DD8F6E6938D}"/>
              </a:ext>
            </a:extLst>
          </p:cNvPr>
          <p:cNvSpPr/>
          <p:nvPr/>
        </p:nvSpPr>
        <p:spPr>
          <a:xfrm>
            <a:off x="2143895" y="3752817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API CDC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3854E6C-4FEC-044A-9823-9510FBE64D1A}"/>
              </a:ext>
            </a:extLst>
          </p:cNvPr>
          <p:cNvCxnSpPr>
            <a:cxnSpLocks/>
            <a:stCxn id="183" idx="3"/>
            <a:endCxn id="197" idx="3"/>
          </p:cNvCxnSpPr>
          <p:nvPr/>
        </p:nvCxnSpPr>
        <p:spPr>
          <a:xfrm>
            <a:off x="3044725" y="3914817"/>
            <a:ext cx="442611" cy="841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18B357C-8EBB-CE4B-BD55-9CB60A257599}"/>
              </a:ext>
            </a:extLst>
          </p:cNvPr>
          <p:cNvCxnSpPr>
            <a:cxnSpLocks/>
            <a:stCxn id="183" idx="1"/>
            <a:endCxn id="192" idx="2"/>
          </p:cNvCxnSpPr>
          <p:nvPr/>
        </p:nvCxnSpPr>
        <p:spPr>
          <a:xfrm flipH="1">
            <a:off x="1563343" y="3914817"/>
            <a:ext cx="580552" cy="194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20D7A4B-4CB9-D84C-8CE1-E3C266939A0E}"/>
              </a:ext>
            </a:extLst>
          </p:cNvPr>
          <p:cNvSpPr txBox="1"/>
          <p:nvPr/>
        </p:nvSpPr>
        <p:spPr>
          <a:xfrm rot="16200000">
            <a:off x="2058646" y="5537342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7FA46D9-0886-054F-BB22-CC3056414ADE}"/>
              </a:ext>
            </a:extLst>
          </p:cNvPr>
          <p:cNvSpPr txBox="1"/>
          <p:nvPr/>
        </p:nvSpPr>
        <p:spPr>
          <a:xfrm rot="16200000">
            <a:off x="1316703" y="3832128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5462FDB-F0FB-6A48-8F26-9FF88C756E11}"/>
              </a:ext>
            </a:extLst>
          </p:cNvPr>
          <p:cNvSpPr txBox="1"/>
          <p:nvPr/>
        </p:nvSpPr>
        <p:spPr>
          <a:xfrm rot="16200000">
            <a:off x="1325277" y="4437346"/>
            <a:ext cx="324003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API</a:t>
            </a:r>
          </a:p>
        </p:txBody>
      </p:sp>
      <p:sp>
        <p:nvSpPr>
          <p:cNvPr id="197" name="Can 196">
            <a:extLst>
              <a:ext uri="{FF2B5EF4-FFF2-40B4-BE49-F238E27FC236}">
                <a16:creationId xmlns:a16="http://schemas.microsoft.com/office/drawing/2014/main" id="{3D767214-BCAC-0649-8D14-B3144A1698D6}"/>
              </a:ext>
            </a:extLst>
          </p:cNvPr>
          <p:cNvSpPr/>
          <p:nvPr/>
        </p:nvSpPr>
        <p:spPr>
          <a:xfrm rot="5400000">
            <a:off x="3757336" y="349123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F4BC-1B44-7E42-BBFA-15F1AA9FCC34}"/>
              </a:ext>
            </a:extLst>
          </p:cNvPr>
          <p:cNvSpPr/>
          <p:nvPr/>
        </p:nvSpPr>
        <p:spPr>
          <a:xfrm>
            <a:off x="16829603" y="5928295"/>
            <a:ext cx="1233004" cy="75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1400" dirty="0"/>
              <a:t>UI</a:t>
            </a:r>
            <a:endParaRPr lang="en-CH" dirty="0"/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71D11CE6-FED9-934B-B1D6-2470EAD7E303}"/>
              </a:ext>
            </a:extLst>
          </p:cNvPr>
          <p:cNvSpPr/>
          <p:nvPr/>
        </p:nvSpPr>
        <p:spPr>
          <a:xfrm rot="5400000">
            <a:off x="12462501" y="6318712"/>
            <a:ext cx="324000" cy="1050342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Possession</a:t>
            </a:r>
          </a:p>
          <a:p>
            <a:pPr algn="ctr"/>
            <a:r>
              <a:rPr lang="de-CH" sz="1000" b="1" dirty="0">
                <a:solidFill>
                  <a:schemeClr val="bg1"/>
                </a:solidFill>
              </a:rPr>
              <a:t>Aggregate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2" name="AutoShape 4">
            <a:extLst>
              <a:ext uri="{FF2B5EF4-FFF2-40B4-BE49-F238E27FC236}">
                <a16:creationId xmlns:a16="http://schemas.microsoft.com/office/drawing/2014/main" id="{86C8F3F3-0116-F04B-B1E6-99511896D7DB}"/>
              </a:ext>
            </a:extLst>
          </p:cNvPr>
          <p:cNvSpPr>
            <a:spLocks/>
          </p:cNvSpPr>
          <p:nvPr/>
        </p:nvSpPr>
        <p:spPr bwMode="auto">
          <a:xfrm>
            <a:off x="522797" y="937075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Player </a:t>
            </a:r>
          </a:p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Position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FF910D7-A4A4-4F4F-B308-25E3A0397DB5}"/>
              </a:ext>
            </a:extLst>
          </p:cNvPr>
          <p:cNvSpPr/>
          <p:nvPr/>
        </p:nvSpPr>
        <p:spPr>
          <a:xfrm>
            <a:off x="2213940" y="921290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File CDC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D17471-3085-7E4B-9E8D-449D97EBB0BE}"/>
              </a:ext>
            </a:extLst>
          </p:cNvPr>
          <p:cNvCxnSpPr>
            <a:cxnSpLocks/>
            <a:stCxn id="95" idx="3"/>
            <a:endCxn id="99" idx="3"/>
          </p:cNvCxnSpPr>
          <p:nvPr/>
        </p:nvCxnSpPr>
        <p:spPr>
          <a:xfrm>
            <a:off x="3114770" y="1083290"/>
            <a:ext cx="464851" cy="402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E48FB0C-F17B-8047-AF24-020C74FBCBDE}"/>
              </a:ext>
            </a:extLst>
          </p:cNvPr>
          <p:cNvCxnSpPr>
            <a:cxnSpLocks/>
            <a:stCxn id="95" idx="1"/>
            <a:endCxn id="92" idx="3"/>
          </p:cNvCxnSpPr>
          <p:nvPr/>
        </p:nvCxnSpPr>
        <p:spPr>
          <a:xfrm flipH="1">
            <a:off x="1536697" y="1083290"/>
            <a:ext cx="677243" cy="1578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Can 98">
            <a:extLst>
              <a:ext uri="{FF2B5EF4-FFF2-40B4-BE49-F238E27FC236}">
                <a16:creationId xmlns:a16="http://schemas.microsoft.com/office/drawing/2014/main" id="{160B2A2F-4947-1340-863D-9E445B2A2D36}"/>
              </a:ext>
            </a:extLst>
          </p:cNvPr>
          <p:cNvSpPr/>
          <p:nvPr/>
        </p:nvSpPr>
        <p:spPr>
          <a:xfrm rot="5400000">
            <a:off x="3939621" y="565313"/>
            <a:ext cx="324000" cy="104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position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meta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1945535-791F-4E4F-AEAA-738182752D9A}"/>
              </a:ext>
            </a:extLst>
          </p:cNvPr>
          <p:cNvSpPr/>
          <p:nvPr/>
        </p:nvSpPr>
        <p:spPr>
          <a:xfrm>
            <a:off x="9155146" y="6674674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Player-near-ball</a:t>
            </a:r>
          </a:p>
        </p:txBody>
      </p:sp>
      <p:cxnSp>
        <p:nvCxnSpPr>
          <p:cNvPr id="110" name="Straight Arrow Connector 47">
            <a:extLst>
              <a:ext uri="{FF2B5EF4-FFF2-40B4-BE49-F238E27FC236}">
                <a16:creationId xmlns:a16="http://schemas.microsoft.com/office/drawing/2014/main" id="{054D440A-FC92-0645-89B1-F73B31C7946E}"/>
              </a:ext>
            </a:extLst>
          </p:cNvPr>
          <p:cNvCxnSpPr>
            <a:cxnSpLocks/>
            <a:stCxn id="21" idx="1"/>
            <a:endCxn id="101" idx="1"/>
          </p:cNvCxnSpPr>
          <p:nvPr/>
        </p:nvCxnSpPr>
        <p:spPr>
          <a:xfrm flipV="1">
            <a:off x="8750797" y="6836674"/>
            <a:ext cx="404349" cy="34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3521FACB-EE0E-1E43-AEAC-7B04775351D4}"/>
              </a:ext>
            </a:extLst>
          </p:cNvPr>
          <p:cNvSpPr/>
          <p:nvPr/>
        </p:nvSpPr>
        <p:spPr>
          <a:xfrm rot="5400000">
            <a:off x="14829323" y="5800735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53C8F30-BCAF-AC48-A0DC-B0B818662044}"/>
              </a:ext>
            </a:extLst>
          </p:cNvPr>
          <p:cNvSpPr/>
          <p:nvPr/>
        </p:nvSpPr>
        <p:spPr>
          <a:xfrm>
            <a:off x="10808606" y="6674675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Nearest over 1 sec</a:t>
            </a: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09865F39-2F60-634F-B678-2DDCF37C7DF4}"/>
              </a:ext>
            </a:extLst>
          </p:cNvPr>
          <p:cNvSpPr/>
          <p:nvPr/>
        </p:nvSpPr>
        <p:spPr>
          <a:xfrm rot="5400000">
            <a:off x="2555370" y="6298223"/>
            <a:ext cx="324000" cy="1044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game livestream raw v1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0885ABD-6FD6-4D4D-8F69-0929D090A2C0}"/>
              </a:ext>
            </a:extLst>
          </p:cNvPr>
          <p:cNvSpPr/>
          <p:nvPr/>
        </p:nvSpPr>
        <p:spPr>
          <a:xfrm>
            <a:off x="4808845" y="5472887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F432DEB1-42A4-D84F-8391-6015A5A44CE9}"/>
              </a:ext>
            </a:extLst>
          </p:cNvPr>
          <p:cNvSpPr/>
          <p:nvPr/>
        </p:nvSpPr>
        <p:spPr>
          <a:xfrm rot="5400000">
            <a:off x="6300369" y="5202592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lineup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player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pic>
        <p:nvPicPr>
          <p:cNvPr id="117" name="Picture 2" descr="ksqlDB (@ksqlDB) | Twitter">
            <a:extLst>
              <a:ext uri="{FF2B5EF4-FFF2-40B4-BE49-F238E27FC236}">
                <a16:creationId xmlns:a16="http://schemas.microsoft.com/office/drawing/2014/main" id="{448C3FEE-BDB4-714A-8EEF-65ABAC63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22" y="50709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E221C5A-6B0B-E343-82C8-4F4F0A2C5DD6}"/>
              </a:ext>
            </a:extLst>
          </p:cNvPr>
          <p:cNvCxnSpPr>
            <a:cxnSpLocks/>
            <a:stCxn id="139" idx="1"/>
            <a:endCxn id="113" idx="1"/>
          </p:cNvCxnSpPr>
          <p:nvPr/>
        </p:nvCxnSpPr>
        <p:spPr>
          <a:xfrm>
            <a:off x="4396796" y="5634592"/>
            <a:ext cx="412049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911393-2EA4-4D45-892A-ED4392500C46}"/>
              </a:ext>
            </a:extLst>
          </p:cNvPr>
          <p:cNvCxnSpPr>
            <a:cxnSpLocks/>
            <a:stCxn id="113" idx="3"/>
            <a:endCxn id="114" idx="3"/>
          </p:cNvCxnSpPr>
          <p:nvPr/>
        </p:nvCxnSpPr>
        <p:spPr>
          <a:xfrm flipV="1">
            <a:off x="5595391" y="5634592"/>
            <a:ext cx="434978" cy="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2C9F953-E079-EC43-A1D0-2B82F911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43" y="6258470"/>
            <a:ext cx="848906" cy="3512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87AD6B-0AC5-004A-A007-60C74E343DE0}"/>
              </a:ext>
            </a:extLst>
          </p:cNvPr>
          <p:cNvCxnSpPr>
            <a:cxnSpLocks/>
            <a:stCxn id="114" idx="1"/>
            <a:endCxn id="171" idx="1"/>
          </p:cNvCxnSpPr>
          <p:nvPr/>
        </p:nvCxnSpPr>
        <p:spPr>
          <a:xfrm>
            <a:off x="6894369" y="5634592"/>
            <a:ext cx="6620295" cy="68814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Can 122">
            <a:extLst>
              <a:ext uri="{FF2B5EF4-FFF2-40B4-BE49-F238E27FC236}">
                <a16:creationId xmlns:a16="http://schemas.microsoft.com/office/drawing/2014/main" id="{6CFF156F-E57A-004A-82EA-C187330E3B44}"/>
              </a:ext>
            </a:extLst>
          </p:cNvPr>
          <p:cNvSpPr/>
          <p:nvPr/>
        </p:nvSpPr>
        <p:spPr>
          <a:xfrm rot="5400000">
            <a:off x="5277623" y="7639236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game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ADFBBF9-5B06-CF46-8CCE-9337126484C3}"/>
              </a:ext>
            </a:extLst>
          </p:cNvPr>
          <p:cNvCxnSpPr>
            <a:cxnSpLocks/>
            <a:stCxn id="107" idx="3"/>
            <a:endCxn id="123" idx="3"/>
          </p:cNvCxnSpPr>
          <p:nvPr/>
        </p:nvCxnSpPr>
        <p:spPr>
          <a:xfrm>
            <a:off x="4538264" y="6839024"/>
            <a:ext cx="469359" cy="12322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4CCCA93-64E3-8840-9692-9C263D5AC56F}"/>
              </a:ext>
            </a:extLst>
          </p:cNvPr>
          <p:cNvSpPr/>
          <p:nvPr/>
        </p:nvSpPr>
        <p:spPr>
          <a:xfrm>
            <a:off x="7682172" y="7909236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Calc ball possession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</a:rPr>
              <a:t>stats</a:t>
            </a: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253C5D-227A-2C45-8EDE-BB33941AAEBD}"/>
              </a:ext>
            </a:extLst>
          </p:cNvPr>
          <p:cNvSpPr/>
          <p:nvPr/>
        </p:nvSpPr>
        <p:spPr>
          <a:xfrm rot="5400000">
            <a:off x="6489483" y="4075650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stadium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dimension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6AE37BB-70C2-6249-9751-60BEDE7154CA}"/>
              </a:ext>
            </a:extLst>
          </p:cNvPr>
          <p:cNvSpPr/>
          <p:nvPr/>
        </p:nvSpPr>
        <p:spPr>
          <a:xfrm>
            <a:off x="4800109" y="4344246"/>
            <a:ext cx="786546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pic>
        <p:nvPicPr>
          <p:cNvPr id="129" name="Picture 2" descr="ksqlDB (@ksqlDB) | Twitter">
            <a:extLst>
              <a:ext uri="{FF2B5EF4-FFF2-40B4-BE49-F238E27FC236}">
                <a16:creationId xmlns:a16="http://schemas.microsoft.com/office/drawing/2014/main" id="{C56013AD-6429-6248-AB7A-88FAF3E3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8" y="39967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399213-C089-FD43-B818-0689B0DB40F6}"/>
              </a:ext>
            </a:extLst>
          </p:cNvPr>
          <p:cNvCxnSpPr>
            <a:cxnSpLocks/>
            <a:stCxn id="128" idx="3"/>
            <a:endCxn id="127" idx="3"/>
          </p:cNvCxnSpPr>
          <p:nvPr/>
        </p:nvCxnSpPr>
        <p:spPr>
          <a:xfrm>
            <a:off x="5586655" y="4506246"/>
            <a:ext cx="632828" cy="14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BB81E45-20A1-4E4E-852F-2D14C0DA9D43}"/>
              </a:ext>
            </a:extLst>
          </p:cNvPr>
          <p:cNvCxnSpPr>
            <a:cxnSpLocks/>
            <a:stCxn id="161" idx="1"/>
            <a:endCxn id="128" idx="1"/>
          </p:cNvCxnSpPr>
          <p:nvPr/>
        </p:nvCxnSpPr>
        <p:spPr>
          <a:xfrm flipV="1">
            <a:off x="4358913" y="4506246"/>
            <a:ext cx="441196" cy="1342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C9469BF-C3D4-5846-B927-D4E4CD29BF7C}"/>
              </a:ext>
            </a:extLst>
          </p:cNvPr>
          <p:cNvSpPr/>
          <p:nvPr/>
        </p:nvSpPr>
        <p:spPr>
          <a:xfrm>
            <a:off x="7682173" y="4643615"/>
            <a:ext cx="1185812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determine ball in zone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00BF70-C443-8044-89D2-C04791F5A52F}"/>
              </a:ext>
            </a:extLst>
          </p:cNvPr>
          <p:cNvCxnSpPr>
            <a:cxnSpLocks/>
            <a:stCxn id="30" idx="1"/>
            <a:endCxn id="136" idx="1"/>
          </p:cNvCxnSpPr>
          <p:nvPr/>
        </p:nvCxnSpPr>
        <p:spPr>
          <a:xfrm flipV="1">
            <a:off x="5917620" y="4805615"/>
            <a:ext cx="1764553" cy="2038268"/>
          </a:xfrm>
          <a:prstGeom prst="curvedConnector3">
            <a:avLst>
              <a:gd name="adj1" fmla="val 58364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964C945-3FA8-A848-8781-461C55C8B552}"/>
              </a:ext>
            </a:extLst>
          </p:cNvPr>
          <p:cNvCxnSpPr>
            <a:cxnSpLocks/>
            <a:stCxn id="127" idx="1"/>
            <a:endCxn id="136" idx="1"/>
          </p:cNvCxnSpPr>
          <p:nvPr/>
        </p:nvCxnSpPr>
        <p:spPr>
          <a:xfrm>
            <a:off x="7083483" y="4507650"/>
            <a:ext cx="598690" cy="2979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n 142">
            <a:extLst>
              <a:ext uri="{FF2B5EF4-FFF2-40B4-BE49-F238E27FC236}">
                <a16:creationId xmlns:a16="http://schemas.microsoft.com/office/drawing/2014/main" id="{CD018A52-5030-0F40-BC49-D04E347EE412}"/>
              </a:ext>
            </a:extLst>
          </p:cNvPr>
          <p:cNvSpPr/>
          <p:nvPr/>
        </p:nvSpPr>
        <p:spPr>
          <a:xfrm rot="5400000">
            <a:off x="14861586" y="4311368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in </a:t>
            </a:r>
            <a:r>
              <a:rPr lang="de-CH" sz="1000" b="1" dirty="0" err="1">
                <a:solidFill>
                  <a:schemeClr val="bg1"/>
                </a:solidFill>
              </a:rPr>
              <a:t>zone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r>
              <a:rPr lang="de-CH" sz="1000" b="1" dirty="0">
                <a:solidFill>
                  <a:schemeClr val="bg1"/>
                </a:solidFill>
              </a:rPr>
              <a:t>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148531E-5791-0940-AE2E-BD3EBEA47A11}"/>
              </a:ext>
            </a:extLst>
          </p:cNvPr>
          <p:cNvCxnSpPr>
            <a:cxnSpLocks/>
            <a:stCxn id="136" idx="3"/>
            <a:endCxn id="143" idx="3"/>
          </p:cNvCxnSpPr>
          <p:nvPr/>
        </p:nvCxnSpPr>
        <p:spPr>
          <a:xfrm>
            <a:off x="8867985" y="4805615"/>
            <a:ext cx="5633601" cy="2775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F35A6B0-3A3D-4040-A835-9752DE6A7548}"/>
              </a:ext>
            </a:extLst>
          </p:cNvPr>
          <p:cNvCxnSpPr>
            <a:cxnSpLocks/>
            <a:stCxn id="101" idx="3"/>
            <a:endCxn id="112" idx="1"/>
          </p:cNvCxnSpPr>
          <p:nvPr/>
        </p:nvCxnSpPr>
        <p:spPr>
          <a:xfrm>
            <a:off x="10029491" y="6836674"/>
            <a:ext cx="779115" cy="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96009987-8C90-BC4E-8B06-7212C7D4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15" y="6402559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GitHub - robinhood/faust: Python Stream Processing">
            <a:extLst>
              <a:ext uri="{FF2B5EF4-FFF2-40B4-BE49-F238E27FC236}">
                <a16:creationId xmlns:a16="http://schemas.microsoft.com/office/drawing/2014/main" id="{5DD100B3-72CA-7346-9368-B0EE90CA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88" y="6369493"/>
            <a:ext cx="743209" cy="1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D8F40DE-B5D3-A041-B25F-7606CF2B849D}"/>
              </a:ext>
            </a:extLst>
          </p:cNvPr>
          <p:cNvCxnSpPr>
            <a:cxnSpLocks/>
            <a:stCxn id="112" idx="3"/>
            <a:endCxn id="91" idx="3"/>
          </p:cNvCxnSpPr>
          <p:nvPr/>
        </p:nvCxnSpPr>
        <p:spPr>
          <a:xfrm>
            <a:off x="11682951" y="6836675"/>
            <a:ext cx="416379" cy="720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4AEA8CFB-9FDD-2C4F-8492-165648F16A25}"/>
              </a:ext>
            </a:extLst>
          </p:cNvPr>
          <p:cNvSpPr/>
          <p:nvPr/>
        </p:nvSpPr>
        <p:spPr>
          <a:xfrm>
            <a:off x="13514664" y="6160735"/>
            <a:ext cx="683963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175" name="Can 174">
            <a:extLst>
              <a:ext uri="{FF2B5EF4-FFF2-40B4-BE49-F238E27FC236}">
                <a16:creationId xmlns:a16="http://schemas.microsoft.com/office/drawing/2014/main" id="{EE9CFAF8-0F3A-3048-9138-F5C6D2E36B02}"/>
              </a:ext>
            </a:extLst>
          </p:cNvPr>
          <p:cNvSpPr/>
          <p:nvPr/>
        </p:nvSpPr>
        <p:spPr>
          <a:xfrm rot="5400000">
            <a:off x="10330423" y="6740684"/>
            <a:ext cx="139789" cy="198795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E6B72FF-539F-664D-AE73-A40A380B3F44}"/>
              </a:ext>
            </a:extLst>
          </p:cNvPr>
          <p:cNvCxnSpPr>
            <a:cxnSpLocks/>
            <a:stCxn id="91" idx="1"/>
            <a:endCxn id="171" idx="1"/>
          </p:cNvCxnSpPr>
          <p:nvPr/>
        </p:nvCxnSpPr>
        <p:spPr>
          <a:xfrm flipV="1">
            <a:off x="13149672" y="6322735"/>
            <a:ext cx="364992" cy="52114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23E5D3F-7854-7B40-8024-24F8677342DD}"/>
              </a:ext>
            </a:extLst>
          </p:cNvPr>
          <p:cNvCxnSpPr>
            <a:cxnSpLocks/>
            <a:stCxn id="171" idx="3"/>
            <a:endCxn id="111" idx="3"/>
          </p:cNvCxnSpPr>
          <p:nvPr/>
        </p:nvCxnSpPr>
        <p:spPr>
          <a:xfrm>
            <a:off x="14198627" y="6322735"/>
            <a:ext cx="27069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E12F665-0FE8-AB46-9C0C-7ABB10D6ED5C}"/>
              </a:ext>
            </a:extLst>
          </p:cNvPr>
          <p:cNvCxnSpPr>
            <a:cxnSpLocks/>
            <a:stCxn id="123" idx="1"/>
            <a:endCxn id="125" idx="1"/>
          </p:cNvCxnSpPr>
          <p:nvPr/>
        </p:nvCxnSpPr>
        <p:spPr>
          <a:xfrm>
            <a:off x="5871623" y="8071236"/>
            <a:ext cx="1810549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36">
            <a:extLst>
              <a:ext uri="{FF2B5EF4-FFF2-40B4-BE49-F238E27FC236}">
                <a16:creationId xmlns:a16="http://schemas.microsoft.com/office/drawing/2014/main" id="{FB8BA312-CB07-494A-B36F-1506039BC826}"/>
              </a:ext>
            </a:extLst>
          </p:cNvPr>
          <p:cNvCxnSpPr>
            <a:cxnSpLocks/>
            <a:stCxn id="30" idx="1"/>
            <a:endCxn id="125" idx="1"/>
          </p:cNvCxnSpPr>
          <p:nvPr/>
        </p:nvCxnSpPr>
        <p:spPr>
          <a:xfrm>
            <a:off x="5917620" y="6843883"/>
            <a:ext cx="1764552" cy="122735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0" name="Picture 2" descr="ksqlDB (@ksqlDB) | Twitter">
            <a:extLst>
              <a:ext uri="{FF2B5EF4-FFF2-40B4-BE49-F238E27FC236}">
                <a16:creationId xmlns:a16="http://schemas.microsoft.com/office/drawing/2014/main" id="{2984734B-B7A0-8C4B-B1B4-3A6DB11E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3" y="574300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Can 220">
            <a:extLst>
              <a:ext uri="{FF2B5EF4-FFF2-40B4-BE49-F238E27FC236}">
                <a16:creationId xmlns:a16="http://schemas.microsoft.com/office/drawing/2014/main" id="{B50FBDDE-45E9-0A48-B63A-4AEEBB57DD73}"/>
              </a:ext>
            </a:extLst>
          </p:cNvPr>
          <p:cNvSpPr/>
          <p:nvPr/>
        </p:nvSpPr>
        <p:spPr>
          <a:xfrm rot="5400000">
            <a:off x="14876761" y="7549236"/>
            <a:ext cx="324000" cy="1044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ball </a:t>
            </a:r>
            <a:r>
              <a:rPr lang="de-CH" sz="1000" b="1" dirty="0" err="1">
                <a:solidFill>
                  <a:schemeClr val="bg1"/>
                </a:solidFill>
              </a:rPr>
              <a:t>possession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stats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event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ACE8F0-CB89-CE41-9F1E-CB4349ED1214}"/>
              </a:ext>
            </a:extLst>
          </p:cNvPr>
          <p:cNvCxnSpPr>
            <a:cxnSpLocks/>
            <a:stCxn id="125" idx="3"/>
            <a:endCxn id="221" idx="3"/>
          </p:cNvCxnSpPr>
          <p:nvPr/>
        </p:nvCxnSpPr>
        <p:spPr>
          <a:xfrm>
            <a:off x="8867984" y="8071236"/>
            <a:ext cx="5648777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5">
            <a:extLst>
              <a:ext uri="{FF2B5EF4-FFF2-40B4-BE49-F238E27FC236}">
                <a16:creationId xmlns:a16="http://schemas.microsoft.com/office/drawing/2014/main" id="{6775439D-F25D-C942-AA4F-81CF8CE9DCA1}"/>
              </a:ext>
            </a:extLst>
          </p:cNvPr>
          <p:cNvCxnSpPr>
            <a:cxnSpLocks/>
            <a:stCxn id="221" idx="1"/>
            <a:endCxn id="14" idx="1"/>
          </p:cNvCxnSpPr>
          <p:nvPr/>
        </p:nvCxnSpPr>
        <p:spPr>
          <a:xfrm flipV="1">
            <a:off x="15560761" y="6305708"/>
            <a:ext cx="1268842" cy="176552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47">
            <a:extLst>
              <a:ext uri="{FF2B5EF4-FFF2-40B4-BE49-F238E27FC236}">
                <a16:creationId xmlns:a16="http://schemas.microsoft.com/office/drawing/2014/main" id="{097C1B5A-EF44-9044-A7CC-1F052E9C6A14}"/>
              </a:ext>
            </a:extLst>
          </p:cNvPr>
          <p:cNvCxnSpPr>
            <a:cxnSpLocks/>
            <a:stCxn id="111" idx="1"/>
            <a:endCxn id="14" idx="1"/>
          </p:cNvCxnSpPr>
          <p:nvPr/>
        </p:nvCxnSpPr>
        <p:spPr>
          <a:xfrm flipV="1">
            <a:off x="15513323" y="6305708"/>
            <a:ext cx="1316280" cy="1702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47">
            <a:extLst>
              <a:ext uri="{FF2B5EF4-FFF2-40B4-BE49-F238E27FC236}">
                <a16:creationId xmlns:a16="http://schemas.microsoft.com/office/drawing/2014/main" id="{FF414173-62A8-714E-A88C-0F618781BD32}"/>
              </a:ext>
            </a:extLst>
          </p:cNvPr>
          <p:cNvCxnSpPr>
            <a:cxnSpLocks/>
            <a:stCxn id="143" idx="1"/>
            <a:endCxn id="14" idx="1"/>
          </p:cNvCxnSpPr>
          <p:nvPr/>
        </p:nvCxnSpPr>
        <p:spPr>
          <a:xfrm>
            <a:off x="15545586" y="4833368"/>
            <a:ext cx="1284017" cy="147234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46DDE540-C9C7-464E-B1FE-EF0C6D72DA67}"/>
              </a:ext>
            </a:extLst>
          </p:cNvPr>
          <p:cNvSpPr/>
          <p:nvPr/>
        </p:nvSpPr>
        <p:spPr>
          <a:xfrm>
            <a:off x="12187328" y="251208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destributor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Can 294">
            <a:extLst>
              <a:ext uri="{FF2B5EF4-FFF2-40B4-BE49-F238E27FC236}">
                <a16:creationId xmlns:a16="http://schemas.microsoft.com/office/drawing/2014/main" id="{DAAF5244-240B-384A-A7CE-337F55DDB231}"/>
              </a:ext>
            </a:extLst>
          </p:cNvPr>
          <p:cNvSpPr/>
          <p:nvPr/>
        </p:nvSpPr>
        <p:spPr>
          <a:xfrm>
            <a:off x="14637505" y="2474577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Read Model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F674BCC8-10B7-C541-8348-C507E4993FC6}"/>
              </a:ext>
            </a:extLst>
          </p:cNvPr>
          <p:cNvSpPr txBox="1"/>
          <p:nvPr/>
        </p:nvSpPr>
        <p:spPr>
          <a:xfrm rot="16200000">
            <a:off x="15508356" y="2577578"/>
            <a:ext cx="872042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GraphQL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ACD303D-9D09-9C48-B05B-902F2A630759}"/>
              </a:ext>
            </a:extLst>
          </p:cNvPr>
          <p:cNvSpPr txBox="1"/>
          <p:nvPr/>
        </p:nvSpPr>
        <p:spPr>
          <a:xfrm rot="16200000">
            <a:off x="14289163" y="6310382"/>
            <a:ext cx="335242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CH" sz="1100" b="1" dirty="0"/>
              <a:t>ksqlDB</a:t>
            </a:r>
          </a:p>
        </p:txBody>
      </p:sp>
      <p:cxnSp>
        <p:nvCxnSpPr>
          <p:cNvPr id="298" name="Straight Arrow Connector 47">
            <a:extLst>
              <a:ext uri="{FF2B5EF4-FFF2-40B4-BE49-F238E27FC236}">
                <a16:creationId xmlns:a16="http://schemas.microsoft.com/office/drawing/2014/main" id="{A6CAD3DF-40A5-2947-AD5E-B1AF59510E3C}"/>
              </a:ext>
            </a:extLst>
          </p:cNvPr>
          <p:cNvCxnSpPr>
            <a:cxnSpLocks/>
            <a:stCxn id="295" idx="4"/>
            <a:endCxn id="296" idx="0"/>
          </p:cNvCxnSpPr>
          <p:nvPr/>
        </p:nvCxnSpPr>
        <p:spPr>
          <a:xfrm>
            <a:off x="15301874" y="2662217"/>
            <a:ext cx="557865" cy="1270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47">
            <a:extLst>
              <a:ext uri="{FF2B5EF4-FFF2-40B4-BE49-F238E27FC236}">
                <a16:creationId xmlns:a16="http://schemas.microsoft.com/office/drawing/2014/main" id="{DD04AE26-CC93-7342-AB45-5F2F98621496}"/>
              </a:ext>
            </a:extLst>
          </p:cNvPr>
          <p:cNvCxnSpPr>
            <a:cxnSpLocks/>
            <a:stCxn id="296" idx="2"/>
            <a:endCxn id="14" idx="1"/>
          </p:cNvCxnSpPr>
          <p:nvPr/>
        </p:nvCxnSpPr>
        <p:spPr>
          <a:xfrm>
            <a:off x="16029016" y="2662217"/>
            <a:ext cx="800587" cy="364349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47">
            <a:extLst>
              <a:ext uri="{FF2B5EF4-FFF2-40B4-BE49-F238E27FC236}">
                <a16:creationId xmlns:a16="http://schemas.microsoft.com/office/drawing/2014/main" id="{63163052-DAAF-594D-B2D8-6EAA73A4A8CB}"/>
              </a:ext>
            </a:extLst>
          </p:cNvPr>
          <p:cNvCxnSpPr>
            <a:cxnSpLocks/>
            <a:stCxn id="294" idx="3"/>
            <a:endCxn id="295" idx="2"/>
          </p:cNvCxnSpPr>
          <p:nvPr/>
        </p:nvCxnSpPr>
        <p:spPr>
          <a:xfrm flipV="1">
            <a:off x="13061673" y="2662217"/>
            <a:ext cx="1575832" cy="1186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47">
            <a:extLst>
              <a:ext uri="{FF2B5EF4-FFF2-40B4-BE49-F238E27FC236}">
                <a16:creationId xmlns:a16="http://schemas.microsoft.com/office/drawing/2014/main" id="{34675947-B124-1741-A0A6-E48E856800E8}"/>
              </a:ext>
            </a:extLst>
          </p:cNvPr>
          <p:cNvCxnSpPr>
            <a:cxnSpLocks/>
            <a:stCxn id="114" idx="1"/>
            <a:endCxn id="294" idx="1"/>
          </p:cNvCxnSpPr>
          <p:nvPr/>
        </p:nvCxnSpPr>
        <p:spPr>
          <a:xfrm flipV="1">
            <a:off x="6894369" y="2674080"/>
            <a:ext cx="5292959" cy="296051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47">
            <a:extLst>
              <a:ext uri="{FF2B5EF4-FFF2-40B4-BE49-F238E27FC236}">
                <a16:creationId xmlns:a16="http://schemas.microsoft.com/office/drawing/2014/main" id="{8F8CBBF0-8431-A547-AAE7-650ED1617F1D}"/>
              </a:ext>
            </a:extLst>
          </p:cNvPr>
          <p:cNvCxnSpPr>
            <a:cxnSpLocks/>
            <a:stCxn id="197" idx="1"/>
            <a:endCxn id="294" idx="1"/>
          </p:cNvCxnSpPr>
          <p:nvPr/>
        </p:nvCxnSpPr>
        <p:spPr>
          <a:xfrm flipV="1">
            <a:off x="4351336" y="2674080"/>
            <a:ext cx="7835992" cy="1249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Can 321">
            <a:extLst>
              <a:ext uri="{FF2B5EF4-FFF2-40B4-BE49-F238E27FC236}">
                <a16:creationId xmlns:a16="http://schemas.microsoft.com/office/drawing/2014/main" id="{9E195006-8B75-4946-96AE-E31E8A43602C}"/>
              </a:ext>
            </a:extLst>
          </p:cNvPr>
          <p:cNvSpPr/>
          <p:nvPr/>
        </p:nvSpPr>
        <p:spPr>
          <a:xfrm rot="5400000">
            <a:off x="3747851" y="2426315"/>
            <a:ext cx="324000" cy="864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>
                <a:solidFill>
                  <a:schemeClr val="bg1"/>
                </a:solidFill>
              </a:rPr>
              <a:t>Nationalteam v1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9FC4C3F-7825-3045-A843-333469192468}"/>
              </a:ext>
            </a:extLst>
          </p:cNvPr>
          <p:cNvCxnSpPr>
            <a:cxnSpLocks/>
          </p:cNvCxnSpPr>
          <p:nvPr/>
        </p:nvCxnSpPr>
        <p:spPr>
          <a:xfrm>
            <a:off x="3969648" y="3113702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B4ACC0DB-B746-064F-97F5-9851208DE44B}"/>
              </a:ext>
            </a:extLst>
          </p:cNvPr>
          <p:cNvCxnSpPr>
            <a:cxnSpLocks/>
            <a:stCxn id="37" idx="3"/>
            <a:endCxn id="322" idx="3"/>
          </p:cNvCxnSpPr>
          <p:nvPr/>
        </p:nvCxnSpPr>
        <p:spPr>
          <a:xfrm>
            <a:off x="3109272" y="2512626"/>
            <a:ext cx="368579" cy="34568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60570F7-145E-4145-AC19-B7A4592216B6}"/>
              </a:ext>
            </a:extLst>
          </p:cNvPr>
          <p:cNvCxnSpPr>
            <a:cxnSpLocks/>
            <a:stCxn id="322" idx="1"/>
            <a:endCxn id="294" idx="1"/>
          </p:cNvCxnSpPr>
          <p:nvPr/>
        </p:nvCxnSpPr>
        <p:spPr>
          <a:xfrm flipV="1">
            <a:off x="4341851" y="2674080"/>
            <a:ext cx="7845477" cy="18423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0">
            <a:extLst>
              <a:ext uri="{FF2B5EF4-FFF2-40B4-BE49-F238E27FC236}">
                <a16:creationId xmlns:a16="http://schemas.microsoft.com/office/drawing/2014/main" id="{31A7919E-0E37-5E4C-ACB3-FC995272948A}"/>
              </a:ext>
            </a:extLst>
          </p:cNvPr>
          <p:cNvCxnSpPr>
            <a:cxnSpLocks/>
            <a:stCxn id="126" idx="1"/>
            <a:endCxn id="171" idx="1"/>
          </p:cNvCxnSpPr>
          <p:nvPr/>
        </p:nvCxnSpPr>
        <p:spPr>
          <a:xfrm>
            <a:off x="4341851" y="2436528"/>
            <a:ext cx="9172813" cy="388620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Kafka Streams with Java 15">
            <a:extLst>
              <a:ext uri="{FF2B5EF4-FFF2-40B4-BE49-F238E27FC236}">
                <a16:creationId xmlns:a16="http://schemas.microsoft.com/office/drawing/2014/main" id="{605B5266-178A-6443-AEE4-6D29848B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63" y="7602656"/>
            <a:ext cx="998284" cy="2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A46C7D8C-502E-F947-BBA8-F873F7FF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404" y="529696"/>
            <a:ext cx="848906" cy="351271"/>
          </a:xfrm>
          <a:prstGeom prst="rect">
            <a:avLst/>
          </a:prstGeom>
        </p:spPr>
      </p:pic>
      <p:sp>
        <p:nvSpPr>
          <p:cNvPr id="4" name="Document 3">
            <a:extLst>
              <a:ext uri="{FF2B5EF4-FFF2-40B4-BE49-F238E27FC236}">
                <a16:creationId xmlns:a16="http://schemas.microsoft.com/office/drawing/2014/main" id="{5E24C1AC-29E7-CE4A-A6E9-96461FD1A531}"/>
              </a:ext>
            </a:extLst>
          </p:cNvPr>
          <p:cNvSpPr/>
          <p:nvPr/>
        </p:nvSpPr>
        <p:spPr>
          <a:xfrm>
            <a:off x="1249191" y="1020315"/>
            <a:ext cx="198700" cy="13870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>
              <a:solidFill>
                <a:schemeClr val="tx1"/>
              </a:solidFill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8CA9098-75DF-E847-88C7-BBB653BAF332}"/>
              </a:ext>
            </a:extLst>
          </p:cNvPr>
          <p:cNvSpPr/>
          <p:nvPr/>
        </p:nvSpPr>
        <p:spPr>
          <a:xfrm>
            <a:off x="197750" y="513246"/>
            <a:ext cx="1663427" cy="1156385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 Data System</a:t>
            </a:r>
            <a:endParaRPr lang="en-US" sz="1100" dirty="0"/>
          </a:p>
        </p:txBody>
      </p:sp>
      <p:pic>
        <p:nvPicPr>
          <p:cNvPr id="148" name="Picture 2">
            <a:extLst>
              <a:ext uri="{FF2B5EF4-FFF2-40B4-BE49-F238E27FC236}">
                <a16:creationId xmlns:a16="http://schemas.microsoft.com/office/drawing/2014/main" id="{BE087354-82EF-E145-A538-93719569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661" y="6180368"/>
            <a:ext cx="925032" cy="4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2" grpId="0" animBg="1"/>
      <p:bldP spid="173" grpId="0" animBg="1"/>
      <p:bldP spid="174" grpId="0" animBg="1"/>
      <p:bldP spid="2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</a:t>
            </a:r>
            <a:r>
              <a:rPr lang="en-US" sz="1000" b="1" dirty="0">
                <a:solidFill>
                  <a:schemeClr val="bg1"/>
                </a:solidFill>
              </a:rPr>
              <a:t> source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 </a:t>
            </a:r>
          </a:p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 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/>
              <a:t>last 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19174</TotalTime>
  <Words>1899</Words>
  <Application>Microsoft Macintosh PowerPoint</Application>
  <PresentationFormat>Custom</PresentationFormat>
  <Paragraphs>457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95</cp:revision>
  <cp:lastPrinted>2020-08-24T13:51:20Z</cp:lastPrinted>
  <dcterms:created xsi:type="dcterms:W3CDTF">2019-09-11T18:47:12Z</dcterms:created>
  <dcterms:modified xsi:type="dcterms:W3CDTF">2021-04-01T11:33:23Z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